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56" y="-13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0B3A562-3750-4F8C-A47E-C5964C0FB9F3}" type="datetimeFigureOut">
              <a:rPr lang="es-MX" smtClean="0"/>
              <a:t>05/11/2020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236945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0B3A562-3750-4F8C-A47E-C5964C0FB9F3}" type="datetimeFigureOut">
              <a:rPr lang="es-MX" smtClean="0"/>
              <a:t>05/11/2020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233699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0B3A562-3750-4F8C-A47E-C5964C0FB9F3}" type="datetimeFigureOut">
              <a:rPr lang="es-MX" smtClean="0"/>
              <a:t>05/11/2020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78566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p:cSld name="1_Título y objetos">
    <p:spTree>
      <p:nvGrpSpPr>
        <p:cNvPr id="1" name="Shape 15"/>
        <p:cNvGrpSpPr/>
        <p:nvPr/>
      </p:nvGrpSpPr>
      <p:grpSpPr>
        <a:xfrm>
          <a:off x="0" y="0"/>
          <a:ext cx="0" cy="0"/>
          <a:chOff x="0" y="0"/>
          <a:chExt cx="0" cy="0"/>
        </a:xfrm>
      </p:grpSpPr>
      <p:pic>
        <p:nvPicPr>
          <p:cNvPr id="16" name="Google Shape;16;p6"/>
          <p:cNvPicPr preferRelativeResize="0"/>
          <p:nvPr/>
        </p:nvPicPr>
        <p:blipFill rotWithShape="1">
          <a:blip r:embed="rId2">
            <a:alphaModFix/>
          </a:blip>
          <a:srcRect/>
          <a:stretch/>
        </p:blipFill>
        <p:spPr>
          <a:xfrm>
            <a:off x="0" y="0"/>
            <a:ext cx="9144000" cy="1474123"/>
          </a:xfrm>
          <a:prstGeom prst="rect">
            <a:avLst/>
          </a:prstGeom>
          <a:noFill/>
          <a:ln>
            <a:noFill/>
          </a:ln>
        </p:spPr>
      </p:pic>
      <p:sp>
        <p:nvSpPr>
          <p:cNvPr id="17" name="Google Shape;17;p6"/>
          <p:cNvSpPr txBox="1"/>
          <p:nvPr/>
        </p:nvSpPr>
        <p:spPr>
          <a:xfrm>
            <a:off x="1133475" y="129378"/>
            <a:ext cx="3438526" cy="95410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s-MX" sz="2800" b="1">
                <a:solidFill>
                  <a:schemeClr val="lt1"/>
                </a:solidFill>
                <a:latin typeface="Century Gothic"/>
                <a:ea typeface="Century Gothic"/>
                <a:cs typeface="Century Gothic"/>
                <a:sym typeface="Century Gothic"/>
              </a:rPr>
              <a:t>METROBÚS</a:t>
            </a:r>
            <a:endParaRPr/>
          </a:p>
          <a:p>
            <a:pPr marL="0" marR="0" lvl="0" indent="0" algn="r" rtl="0">
              <a:spcBef>
                <a:spcPts val="0"/>
              </a:spcBef>
              <a:spcAft>
                <a:spcPts val="0"/>
              </a:spcAft>
              <a:buNone/>
            </a:pPr>
            <a:r>
              <a:rPr lang="es-MX" sz="2800" b="1">
                <a:solidFill>
                  <a:schemeClr val="lt1"/>
                </a:solidFill>
                <a:latin typeface="Century Gothic"/>
                <a:ea typeface="Century Gothic"/>
                <a:cs typeface="Century Gothic"/>
                <a:sym typeface="Century Gothic"/>
              </a:rPr>
              <a:t>100% ACCESIBLE</a:t>
            </a:r>
            <a:endParaRPr sz="2800" b="1">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736116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0B3A562-3750-4F8C-A47E-C5964C0FB9F3}" type="datetimeFigureOut">
              <a:rPr lang="es-MX" smtClean="0"/>
              <a:t>05/11/2020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2272216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0B3A562-3750-4F8C-A47E-C5964C0FB9F3}" type="datetimeFigureOut">
              <a:rPr lang="es-MX" smtClean="0"/>
              <a:t>05/11/2020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2370154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0B3A562-3750-4F8C-A47E-C5964C0FB9F3}" type="datetimeFigureOut">
              <a:rPr lang="es-MX" smtClean="0"/>
              <a:t>05/11/2020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1190745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0B3A562-3750-4F8C-A47E-C5964C0FB9F3}" type="datetimeFigureOut">
              <a:rPr lang="es-MX" smtClean="0"/>
              <a:t>05/11/2020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2600658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0B3A562-3750-4F8C-A47E-C5964C0FB9F3}" type="datetimeFigureOut">
              <a:rPr lang="es-MX" smtClean="0"/>
              <a:t>05/11/2020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310886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0B3A562-3750-4F8C-A47E-C5964C0FB9F3}" type="datetimeFigureOut">
              <a:rPr lang="es-MX" smtClean="0"/>
              <a:t>05/11/2020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805958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0B3A562-3750-4F8C-A47E-C5964C0FB9F3}" type="datetimeFigureOut">
              <a:rPr lang="es-MX" smtClean="0"/>
              <a:t>05/11/2020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400204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0B3A562-3750-4F8C-A47E-C5964C0FB9F3}" type="datetimeFigureOut">
              <a:rPr lang="es-MX" smtClean="0"/>
              <a:t>05/11/2020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3348078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B3A562-3750-4F8C-A47E-C5964C0FB9F3}" type="datetimeFigureOut">
              <a:rPr lang="es-MX" smtClean="0"/>
              <a:t>05/11/2020</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F3853-0B78-4977-8CB2-ED2F0B76AC85}" type="slidenum">
              <a:rPr lang="es-MX" smtClean="0"/>
              <a:t>‹Nº›</a:t>
            </a:fld>
            <a:endParaRPr lang="es-MX"/>
          </a:p>
        </p:txBody>
      </p:sp>
    </p:spTree>
    <p:extLst>
      <p:ext uri="{BB962C8B-B14F-4D97-AF65-F5344CB8AC3E}">
        <p14:creationId xmlns:p14="http://schemas.microsoft.com/office/powerpoint/2010/main" val="1117437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rive.google.com/open?id=1xsyS9v1rCeP74DHaTHZfGGdTmeTREaSR" TargetMode="External"/><Relationship Id="rId2" Type="http://schemas.openxmlformats.org/officeDocument/2006/relationships/hyperlink" Target="https://semovi.cdmx.gob.mx/storage/app/media/CONVENIO%20FOTRADIS%202019_SEMOVI_MB_SOBSE.pdf"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107504" y="1512168"/>
            <a:ext cx="8964488" cy="515719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lnSpc>
                <a:spcPct val="115000"/>
              </a:lnSpc>
              <a:spcAft>
                <a:spcPts val="1000"/>
              </a:spcAft>
            </a:pPr>
            <a:r>
              <a:rPr lang="es-MX" sz="1000" dirty="0">
                <a:ea typeface="Calibri"/>
                <a:cs typeface="Times New Roman"/>
              </a:rPr>
              <a:t>De acuerdo a los lineamentos del Fondo para la Accesibilidad en el Trasporte Público para las Personas con Discapacidad (FOTRADIS, 2019) publicados en el Diario Oficial de la Federación, el 26 de febrero de 2019, así como a lo establecido en las cláusulas  del </a:t>
            </a:r>
            <a:r>
              <a:rPr lang="es-MX" sz="1000" i="1" dirty="0">
                <a:ea typeface="Calibri"/>
                <a:cs typeface="Times New Roman"/>
              </a:rPr>
              <a:t>“Convenio para el Otorgamiento de Subsidios del Fondo para la Accesibilidad en el Transporte Público para Personas con Discapacidad</a:t>
            </a:r>
            <a:r>
              <a:rPr lang="es-MX" sz="1000" dirty="0">
                <a:ea typeface="Calibri"/>
                <a:cs typeface="Times New Roman"/>
              </a:rPr>
              <a:t>”, signado por la Secretaría de Hacienda y Crédito Público, y la Secretaría de Administración y Finanzas de la Ciudad de México, el 16 de mayo del año en curso, está Secretaria de Movilidad, en su carácter de cabeza del sector movilidad en la Ciudad de México y Entidad Ejecutora de los recursos de dicho Fondo,  requirió celebrar convenio con el Organismo Público Descentralizado Metrobús y la Secretaria de Obras y Servicios, ambos del Gobierno de la Ciudad de México, con la finalidad de concretar el Proyecto integral de construcción y adaptación de infraestructura en 10 estaciones del Sistema </a:t>
            </a:r>
            <a:r>
              <a:rPr lang="es-MX" sz="1000">
                <a:ea typeface="Calibri"/>
                <a:cs typeface="Times New Roman"/>
              </a:rPr>
              <a:t>de </a:t>
            </a:r>
            <a:r>
              <a:rPr lang="es-MX" sz="1000" smtClean="0">
                <a:ea typeface="Calibri"/>
                <a:cs typeface="Times New Roman"/>
              </a:rPr>
              <a:t>Transporte Metrobús</a:t>
            </a:r>
            <a:r>
              <a:rPr lang="es-MX" sz="1000" dirty="0">
                <a:ea typeface="Calibri"/>
                <a:cs typeface="Times New Roman"/>
              </a:rPr>
              <a:t>.</a:t>
            </a:r>
            <a:br>
              <a:rPr lang="es-MX" sz="1000" dirty="0">
                <a:ea typeface="Calibri"/>
                <a:cs typeface="Times New Roman"/>
              </a:rPr>
            </a:br>
            <a:r>
              <a:rPr lang="es-MX" sz="1000" dirty="0">
                <a:ea typeface="Calibri"/>
                <a:cs typeface="Times New Roman"/>
              </a:rPr>
              <a:t/>
            </a:r>
            <a:br>
              <a:rPr lang="es-MX" sz="1000" dirty="0">
                <a:ea typeface="Calibri"/>
                <a:cs typeface="Times New Roman"/>
              </a:rPr>
            </a:br>
            <a:r>
              <a:rPr lang="es-MX" sz="1000" dirty="0">
                <a:ea typeface="Calibri"/>
                <a:cs typeface="Times New Roman"/>
              </a:rPr>
              <a:t>En este sentido, esta Secretaría turnó oficios y concretó diversas reuniones con personal de esas dependencias y de la Secretaría de Administración y Finanzas de la Ciudad de México, con la finalidad de conformar un convenio que permitirá cumplir con el objetivo del proyecto, a partir de las facultades sustantivas inscritas en la Ley  Orgánica del Poder Ejecutivo de la Administración Publica de la Ciudad de México, de cada una de las partes involucradas.</a:t>
            </a:r>
          </a:p>
          <a:p>
            <a:pPr algn="just">
              <a:lnSpc>
                <a:spcPct val="115000"/>
              </a:lnSpc>
              <a:spcAft>
                <a:spcPts val="1000"/>
              </a:spcAft>
            </a:pPr>
            <a:r>
              <a:rPr lang="es-MX" sz="1000" dirty="0">
                <a:ea typeface="Calibri"/>
                <a:cs typeface="Times New Roman"/>
              </a:rPr>
              <a:t>Finalmente, el 5 de julio del año en curso se suscribió el </a:t>
            </a:r>
            <a:r>
              <a:rPr lang="es-MX" sz="1000" u="sng" dirty="0">
                <a:solidFill>
                  <a:srgbClr val="0000FF"/>
                </a:solidFill>
                <a:ea typeface="Calibri"/>
                <a:cs typeface="Times New Roman"/>
                <a:hlinkClick r:id="rId2"/>
              </a:rPr>
              <a:t>convenio de colaboración para llevar a cabo la Construcción de Infraestructura derivada del Proyecto “Metrobús accesible para personas con discapacidad, proyecto integral de construcción y adaptación de infraestructura para el transporte, FOTRADIS 2019”.</a:t>
            </a:r>
            <a:r>
              <a:rPr lang="es-MX" sz="1000" dirty="0">
                <a:ea typeface="Calibri"/>
                <a:cs typeface="Times New Roman"/>
              </a:rPr>
              <a:t/>
            </a:r>
            <a:br>
              <a:rPr lang="es-MX" sz="1000" dirty="0">
                <a:ea typeface="Calibri"/>
                <a:cs typeface="Times New Roman"/>
              </a:rPr>
            </a:br>
            <a:r>
              <a:rPr lang="es-MX" sz="1000" dirty="0">
                <a:ea typeface="Calibri"/>
                <a:cs typeface="Times New Roman"/>
              </a:rPr>
              <a:t/>
            </a:r>
            <a:br>
              <a:rPr lang="es-MX" sz="1000" dirty="0">
                <a:ea typeface="Calibri"/>
                <a:cs typeface="Times New Roman"/>
              </a:rPr>
            </a:br>
            <a:r>
              <a:rPr lang="es-MX" sz="1000" dirty="0">
                <a:ea typeface="Calibri"/>
                <a:cs typeface="Times New Roman"/>
              </a:rPr>
              <a:t> Al respecto, se destaca lo siguiente:</a:t>
            </a:r>
          </a:p>
          <a:p>
            <a:pPr marL="342900" lvl="0" indent="-342900" algn="just">
              <a:lnSpc>
                <a:spcPct val="115000"/>
              </a:lnSpc>
              <a:spcAft>
                <a:spcPts val="1000"/>
              </a:spcAft>
              <a:buFont typeface="Wingdings"/>
              <a:buChar char=""/>
              <a:tabLst>
                <a:tab pos="457200" algn="l"/>
              </a:tabLst>
            </a:pPr>
            <a:r>
              <a:rPr lang="es-MX" sz="1000" dirty="0">
                <a:ea typeface="Calibri"/>
                <a:cs typeface="Times New Roman"/>
              </a:rPr>
              <a:t>20 de junio de 2019. Metrobús, la Secretaria de Obras y Servicios, y la Secretaria de Movilidad, en reunión de trabajo acordaron inscribir en las cláusulas del convenio una suficiencia presupuestal al cien por ciento de la totalidad de los recursos.</a:t>
            </a:r>
            <a:br>
              <a:rPr lang="es-MX" sz="1000" dirty="0">
                <a:ea typeface="Calibri"/>
                <a:cs typeface="Times New Roman"/>
              </a:rPr>
            </a:br>
            <a:r>
              <a:rPr lang="es-MX" sz="1000" dirty="0">
                <a:ea typeface="Calibri"/>
                <a:cs typeface="Times New Roman"/>
              </a:rPr>
              <a:t> </a:t>
            </a:r>
          </a:p>
          <a:p>
            <a:pPr marL="342900" lvl="0" indent="-342900" algn="just">
              <a:lnSpc>
                <a:spcPct val="115000"/>
              </a:lnSpc>
              <a:spcAft>
                <a:spcPts val="1000"/>
              </a:spcAft>
              <a:buFont typeface="Wingdings"/>
              <a:buChar char=""/>
              <a:tabLst>
                <a:tab pos="457200" algn="l"/>
              </a:tabLst>
            </a:pPr>
            <a:r>
              <a:rPr lang="es-MX" sz="1000" u="sng" dirty="0">
                <a:solidFill>
                  <a:srgbClr val="0000FF"/>
                </a:solidFill>
                <a:ea typeface="Calibri"/>
                <a:cs typeface="Times New Roman"/>
                <a:hlinkClick r:id="rId3"/>
              </a:rPr>
              <a:t>13 de junio de 2019. Secretaria de Movilidad envió oficios a la Secretaria de Obras y Servicios solicitando observaciones respectivas a las clausulas contenidas en el proyecto de convenio.</a:t>
            </a:r>
            <a:r>
              <a:rPr lang="es-MX" sz="1000" dirty="0">
                <a:ea typeface="Calibri"/>
                <a:cs typeface="Times New Roman"/>
              </a:rPr>
              <a:t/>
            </a:r>
            <a:br>
              <a:rPr lang="es-MX" sz="1000" dirty="0">
                <a:ea typeface="Calibri"/>
                <a:cs typeface="Times New Roman"/>
              </a:rPr>
            </a:br>
            <a:r>
              <a:rPr lang="es-MX" sz="1000" dirty="0">
                <a:ea typeface="Calibri"/>
                <a:cs typeface="Times New Roman"/>
              </a:rPr>
              <a:t> </a:t>
            </a:r>
          </a:p>
          <a:p>
            <a:pPr marL="342900" lvl="0" indent="-342900" algn="just">
              <a:lnSpc>
                <a:spcPct val="115000"/>
              </a:lnSpc>
              <a:spcAft>
                <a:spcPts val="1000"/>
              </a:spcAft>
              <a:buFont typeface="Wingdings"/>
              <a:buChar char=""/>
              <a:tabLst>
                <a:tab pos="457200" algn="l"/>
              </a:tabLst>
            </a:pPr>
            <a:r>
              <a:rPr lang="es-MX" sz="1000" dirty="0">
                <a:ea typeface="Calibri"/>
                <a:cs typeface="Times New Roman"/>
              </a:rPr>
              <a:t>06 de junio de 2019. Metrobús, la Secretaria de Obras y Servicios y la Secretaria de Movilidad, se reunieron para revisar el calendario de obra y  los términos del anexo técnico del convenio de FOTRADIS 2019.</a:t>
            </a:r>
          </a:p>
          <a:p>
            <a:pPr marL="342900" lvl="0" indent="-342900" algn="just">
              <a:lnSpc>
                <a:spcPct val="115000"/>
              </a:lnSpc>
              <a:spcAft>
                <a:spcPts val="1000"/>
              </a:spcAft>
              <a:buFont typeface="Wingdings"/>
              <a:buChar char=""/>
              <a:tabLst>
                <a:tab pos="457200" algn="l"/>
              </a:tabLst>
            </a:pPr>
            <a:r>
              <a:rPr lang="es-MX" sz="1000" dirty="0">
                <a:ea typeface="Calibri"/>
                <a:cs typeface="Times New Roman"/>
              </a:rPr>
              <a:t>05 de junio de 2019. Metrobús, la Secretaria de Obras y Servicios, y la Secretaria de Movilidad asistieron a reunión con la Dirección de Coordinación Fiscal y Financiera, adscrita a la  </a:t>
            </a:r>
            <a:r>
              <a:rPr lang="es-MX" sz="1000" dirty="0" err="1">
                <a:ea typeface="Calibri"/>
                <a:cs typeface="Times New Roman"/>
              </a:rPr>
              <a:t>Subtesorería</a:t>
            </a:r>
            <a:r>
              <a:rPr lang="es-MX" sz="1000" dirty="0">
                <a:ea typeface="Calibri"/>
                <a:cs typeface="Times New Roman"/>
              </a:rPr>
              <a:t> de Política Fiscal de la Secretaria de Administración y Finanzas de la Ciudad de México, con la finalidad de asesorar a la Secretaria de Obras y Servicios de la Ciudad de México, respecto al esquema de solicitud de suficiencia presupuestal de los recursos del FOTRADIS 2019.</a:t>
            </a:r>
          </a:p>
        </p:txBody>
      </p:sp>
      <p:sp>
        <p:nvSpPr>
          <p:cNvPr id="8" name="Rectángulo 7">
            <a:extLst>
              <a:ext uri="{FF2B5EF4-FFF2-40B4-BE49-F238E27FC236}">
                <a16:creationId xmlns:a16="http://schemas.microsoft.com/office/drawing/2014/main" id="{397646E2-380F-4F0C-89EF-4EC3EC5C08CB}"/>
              </a:ext>
            </a:extLst>
          </p:cNvPr>
          <p:cNvSpPr/>
          <p:nvPr/>
        </p:nvSpPr>
        <p:spPr>
          <a:xfrm>
            <a:off x="5580112" y="188640"/>
            <a:ext cx="4572000" cy="707886"/>
          </a:xfrm>
          <a:prstGeom prst="rect">
            <a:avLst/>
          </a:prstGeom>
        </p:spPr>
        <p:txBody>
          <a:bodyPr>
            <a:spAutoFit/>
          </a:bodyPr>
          <a:lstStyle/>
          <a:p>
            <a:r>
              <a:rPr lang="es-MX" sz="2000" b="1" dirty="0" smtClean="0">
                <a:latin typeface="Gotham" panose="02000504050000020004" pitchFamily="2" charset="0"/>
              </a:rPr>
              <a:t>ACCIONES </a:t>
            </a:r>
          </a:p>
          <a:p>
            <a:r>
              <a:rPr lang="es-MX" sz="2000" b="1" dirty="0" smtClean="0">
                <a:latin typeface="Gotham" panose="02000504050000020004" pitchFamily="2" charset="0"/>
              </a:rPr>
              <a:t>ADMINISTRATIVAS</a:t>
            </a:r>
            <a:endParaRPr lang="es-MX" sz="2000" b="1" dirty="0">
              <a:latin typeface="Gotham" panose="02000504050000020004" pitchFamily="2" charset="0"/>
            </a:endParaRPr>
          </a:p>
        </p:txBody>
      </p:sp>
      <p:sp>
        <p:nvSpPr>
          <p:cNvPr id="2" name="CuadroTexto 1"/>
          <p:cNvSpPr txBox="1"/>
          <p:nvPr/>
        </p:nvSpPr>
        <p:spPr>
          <a:xfrm>
            <a:off x="395536" y="927347"/>
            <a:ext cx="8858515" cy="276999"/>
          </a:xfrm>
          <a:prstGeom prst="rect">
            <a:avLst/>
          </a:prstGeom>
          <a:noFill/>
        </p:spPr>
        <p:txBody>
          <a:bodyPr wrap="none" rtlCol="0">
            <a:spAutoFit/>
          </a:bodyPr>
          <a:lstStyle/>
          <a:p>
            <a:r>
              <a:rPr lang="es-MX" sz="1200" i="1" dirty="0"/>
              <a:t>"</a:t>
            </a:r>
            <a:r>
              <a:rPr lang="es-MX" sz="1200" i="1" dirty="0">
                <a:solidFill>
                  <a:schemeClr val="bg1"/>
                </a:solidFill>
              </a:rPr>
              <a:t>Este programa es público, ajeno a cualquier partido político. Queda prohibido </a:t>
            </a:r>
            <a:r>
              <a:rPr lang="es-MX" sz="1200" i="1" dirty="0"/>
              <a:t>el uso para fines distintos a los establecidos en el programa".</a:t>
            </a:r>
            <a:endParaRPr lang="es-MX" sz="1200" dirty="0"/>
          </a:p>
        </p:txBody>
      </p:sp>
    </p:spTree>
    <p:extLst>
      <p:ext uri="{BB962C8B-B14F-4D97-AF65-F5344CB8AC3E}">
        <p14:creationId xmlns:p14="http://schemas.microsoft.com/office/powerpoint/2010/main" val="3049741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18</Words>
  <Application>Microsoft Office PowerPoint</Application>
  <PresentationFormat>Presentación en pantalla (4:3)</PresentationFormat>
  <Paragraphs>9</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Calibri</vt:lpstr>
      <vt:lpstr>Century Gothic</vt:lpstr>
      <vt:lpstr>Gotham</vt:lpstr>
      <vt:lpstr>Times New Roman</vt:lpstr>
      <vt:lpstr>Wingdings</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SEMOVI02</dc:creator>
  <cp:lastModifiedBy>DGSPAEM</cp:lastModifiedBy>
  <cp:revision>10</cp:revision>
  <dcterms:created xsi:type="dcterms:W3CDTF">2019-09-09T20:53:41Z</dcterms:created>
  <dcterms:modified xsi:type="dcterms:W3CDTF">2020-11-05T16:35:08Z</dcterms:modified>
</cp:coreProperties>
</file>